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sldIdLst>
    <p:sldId id="256" r:id="rId3"/>
    <p:sldId id="257" r:id="rId4"/>
    <p:sldId id="266" r:id="rId5"/>
    <p:sldId id="258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PT" sz="1200"/>
            </a:lvl1pPr>
          </a:lstStyle>
          <a:p>
            <a:endParaRPr lang="pt-PT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PT" sz="1200"/>
            </a:lvl1pPr>
          </a:lstStyle>
          <a:p>
            <a:fld id="{F97678DB-3F8D-4CD0-BA77-3656CB4B8304}" type="datetimeFigureOut">
              <a:rPr/>
              <a:pPr/>
              <a:t>9/6/2006</a:t>
            </a:fld>
            <a:endParaRPr lang="pt-PT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PT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PT" sz="1200"/>
            </a:lvl1pPr>
          </a:lstStyle>
          <a:p>
            <a:endParaRPr lang="pt-P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PT" sz="1200"/>
            </a:lvl1pPr>
          </a:lstStyle>
          <a:p>
            <a:fld id="{55A5A28D-BDB6-46FF-A1EF-D3D59E3A726F}" type="slidenum">
              <a:rPr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P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Insira</a:t>
            </a:r>
            <a:r>
              <a:rPr lang="pt-PT" baseline="0" dirty="0" smtClean="0"/>
              <a:t> uma imagem de uma das características geográficas do seu país.</a:t>
            </a:r>
            <a:endParaRPr lang="pt-PT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Insira uma imagem ilustrando uma estação no seu país.</a:t>
            </a:r>
            <a:endParaRPr lang="pt-PT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Insira</a:t>
            </a:r>
            <a:r>
              <a:rPr lang="pt-PT" baseline="0" dirty="0" smtClean="0"/>
              <a:t> uma imagem ilustrando um costume ou tradição.</a:t>
            </a:r>
            <a:endParaRPr lang="pt-PT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Insira</a:t>
            </a:r>
            <a:r>
              <a:rPr lang="pt-PT" baseline="0" dirty="0" smtClean="0"/>
              <a:t> uma imagem do principal dirigente do seu país.</a:t>
            </a:r>
            <a:endParaRPr lang="pt-PT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Insira</a:t>
            </a:r>
            <a:r>
              <a:rPr lang="pt-PT" baseline="0" dirty="0" smtClean="0"/>
              <a:t> uma imagem que ilustre algum aspecto da economia do seu país.</a:t>
            </a:r>
            <a:endParaRPr lang="pt-PT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Shap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 latinLnBrk="0">
              <a:defRPr lang="pt-PT"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 latinLnBrk="0">
              <a:buNone/>
              <a:defRPr lang="pt-PT"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/>
              <a:pPr/>
              <a:t>9/6/2006</a:t>
            </a:fld>
            <a:endParaRPr lang="pt-PT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 latinLnBrk="0">
              <a:defRPr lang="pt-PT"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 latinLnBrk="0">
              <a:buNone/>
              <a:defRPr lang="pt-PT"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lang="pt-PT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PT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PT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PT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PT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PT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PT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pt-PT" sz="2800"/>
            </a:lvl1pPr>
            <a:lvl2pPr>
              <a:defRPr lang="pt-PT" sz="2400"/>
            </a:lvl2pPr>
            <a:lvl3pPr>
              <a:defRPr lang="pt-PT" sz="2000"/>
            </a:lvl3pPr>
            <a:lvl4pPr>
              <a:defRPr lang="pt-PT" sz="1800"/>
            </a:lvl4pPr>
            <a:lvl5pPr>
              <a:defRPr lang="pt-PT" sz="1800"/>
            </a:lvl5pPr>
            <a:lvl6pPr>
              <a:defRPr lang="pt-PT" sz="1800"/>
            </a:lvl6pPr>
            <a:lvl7pPr>
              <a:defRPr lang="pt-PT" sz="1800"/>
            </a:lvl7pPr>
            <a:lvl8pPr>
              <a:defRPr lang="pt-PT" sz="1800"/>
            </a:lvl8pPr>
            <a:lvl9pPr>
              <a:defRPr lang="pt-PT"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pt-PT" sz="2800"/>
            </a:lvl1pPr>
            <a:lvl2pPr>
              <a:defRPr lang="pt-PT" sz="2400"/>
            </a:lvl2pPr>
            <a:lvl3pPr>
              <a:defRPr lang="pt-PT" sz="2000"/>
            </a:lvl3pPr>
            <a:lvl4pPr>
              <a:defRPr lang="pt-PT" sz="1800"/>
            </a:lvl4pPr>
            <a:lvl5pPr>
              <a:defRPr lang="pt-PT" sz="1800"/>
            </a:lvl5pPr>
            <a:lvl6pPr>
              <a:defRPr lang="pt-PT" sz="1800"/>
            </a:lvl6pPr>
            <a:lvl7pPr>
              <a:defRPr lang="pt-PT" sz="1800"/>
            </a:lvl7pPr>
            <a:lvl8pPr>
              <a:defRPr lang="pt-PT" sz="1800"/>
            </a:lvl8pPr>
            <a:lvl9pPr>
              <a:defRPr lang="pt-PT"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/>
              <a:pPr/>
              <a:t>9/6/2006</a:t>
            </a:fld>
            <a:endParaRPr lang="pt-PT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PT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pt-PT" sz="2400" b="1"/>
            </a:lvl1pPr>
            <a:lvl2pPr marL="457200" indent="0">
              <a:buNone/>
              <a:defRPr lang="pt-PT" sz="2000" b="1"/>
            </a:lvl2pPr>
            <a:lvl3pPr marL="914400" indent="0">
              <a:buNone/>
              <a:defRPr lang="pt-PT" sz="1800" b="1"/>
            </a:lvl3pPr>
            <a:lvl4pPr marL="1371600" indent="0">
              <a:buNone/>
              <a:defRPr lang="pt-PT" sz="1600" b="1"/>
            </a:lvl4pPr>
            <a:lvl5pPr marL="1828800" indent="0">
              <a:buNone/>
              <a:defRPr lang="pt-PT" sz="1600" b="1"/>
            </a:lvl5pPr>
            <a:lvl6pPr marL="2286000" indent="0">
              <a:buNone/>
              <a:defRPr lang="pt-PT" sz="1600" b="1"/>
            </a:lvl6pPr>
            <a:lvl7pPr marL="2743200" indent="0">
              <a:buNone/>
              <a:defRPr lang="pt-PT" sz="1600" b="1"/>
            </a:lvl7pPr>
            <a:lvl8pPr marL="3200400" indent="0">
              <a:buNone/>
              <a:defRPr lang="pt-PT" sz="1600" b="1"/>
            </a:lvl8pPr>
            <a:lvl9pPr marL="3657600" indent="0">
              <a:buNone/>
              <a:defRPr lang="pt-PT"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pt-PT" sz="2400"/>
            </a:lvl1pPr>
            <a:lvl2pPr>
              <a:defRPr lang="pt-PT" sz="2000"/>
            </a:lvl2pPr>
            <a:lvl3pPr>
              <a:defRPr lang="pt-PT" sz="1800"/>
            </a:lvl3pPr>
            <a:lvl4pPr>
              <a:defRPr lang="pt-PT" sz="1600"/>
            </a:lvl4pPr>
            <a:lvl5pPr>
              <a:defRPr lang="pt-PT" sz="1600"/>
            </a:lvl5pPr>
            <a:lvl6pPr>
              <a:defRPr lang="pt-PT" sz="1600"/>
            </a:lvl6pPr>
            <a:lvl7pPr>
              <a:defRPr lang="pt-PT" sz="1600"/>
            </a:lvl7pPr>
            <a:lvl8pPr>
              <a:defRPr lang="pt-PT" sz="1600"/>
            </a:lvl8pPr>
            <a:lvl9pPr>
              <a:defRPr lang="pt-PT"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pt-PT" sz="2400" b="1"/>
            </a:lvl1pPr>
            <a:lvl2pPr marL="457200" indent="0">
              <a:buNone/>
              <a:defRPr lang="pt-PT" sz="2000" b="1"/>
            </a:lvl2pPr>
            <a:lvl3pPr marL="914400" indent="0">
              <a:buNone/>
              <a:defRPr lang="pt-PT" sz="1800" b="1"/>
            </a:lvl3pPr>
            <a:lvl4pPr marL="1371600" indent="0">
              <a:buNone/>
              <a:defRPr lang="pt-PT" sz="1600" b="1"/>
            </a:lvl4pPr>
            <a:lvl5pPr marL="1828800" indent="0">
              <a:buNone/>
              <a:defRPr lang="pt-PT" sz="1600" b="1"/>
            </a:lvl5pPr>
            <a:lvl6pPr marL="2286000" indent="0">
              <a:buNone/>
              <a:defRPr lang="pt-PT" sz="1600" b="1"/>
            </a:lvl6pPr>
            <a:lvl7pPr marL="2743200" indent="0">
              <a:buNone/>
              <a:defRPr lang="pt-PT" sz="1600" b="1"/>
            </a:lvl7pPr>
            <a:lvl8pPr marL="3200400" indent="0">
              <a:buNone/>
              <a:defRPr lang="pt-PT" sz="1600" b="1"/>
            </a:lvl8pPr>
            <a:lvl9pPr marL="3657600" indent="0">
              <a:buNone/>
              <a:defRPr lang="pt-PT"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pt-PT" sz="2400"/>
            </a:lvl1pPr>
            <a:lvl2pPr>
              <a:defRPr lang="pt-PT" sz="2000"/>
            </a:lvl2pPr>
            <a:lvl3pPr>
              <a:defRPr lang="pt-PT" sz="1800"/>
            </a:lvl3pPr>
            <a:lvl4pPr>
              <a:defRPr lang="pt-PT" sz="1600"/>
            </a:lvl4pPr>
            <a:lvl5pPr>
              <a:defRPr lang="pt-PT" sz="1600"/>
            </a:lvl5pPr>
            <a:lvl6pPr>
              <a:defRPr lang="pt-PT" sz="1600"/>
            </a:lvl6pPr>
            <a:lvl7pPr>
              <a:defRPr lang="pt-PT" sz="1600"/>
            </a:lvl7pPr>
            <a:lvl8pPr>
              <a:defRPr lang="pt-PT" sz="1600"/>
            </a:lvl8pPr>
            <a:lvl9pPr>
              <a:defRPr lang="pt-PT"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/>
              <a:pPr/>
              <a:t>9/6/2006</a:t>
            </a:fld>
            <a:endParaRPr lang="pt-PT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/>
              <a:pPr/>
              <a:t>9/6/2006</a:t>
            </a:fld>
            <a:endParaRPr lang="pt-PT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/>
              <a:pPr/>
              <a:t>9/6/2006</a:t>
            </a:fld>
            <a:endParaRPr lang="pt-PT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pt-PT"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pt-PT" sz="3200"/>
            </a:lvl1pPr>
            <a:lvl2pPr>
              <a:defRPr lang="pt-PT" sz="2800"/>
            </a:lvl2pPr>
            <a:lvl3pPr>
              <a:defRPr lang="pt-PT" sz="2400"/>
            </a:lvl3pPr>
            <a:lvl4pPr>
              <a:defRPr lang="pt-PT" sz="2000"/>
            </a:lvl4pPr>
            <a:lvl5pPr>
              <a:defRPr lang="pt-PT" sz="2000"/>
            </a:lvl5pPr>
            <a:lvl6pPr>
              <a:defRPr lang="pt-PT" sz="2000"/>
            </a:lvl6pPr>
            <a:lvl7pPr>
              <a:defRPr lang="pt-PT" sz="2000"/>
            </a:lvl7pPr>
            <a:lvl8pPr>
              <a:defRPr lang="pt-PT" sz="2000"/>
            </a:lvl8pPr>
            <a:lvl9pPr>
              <a:defRPr lang="pt-PT"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pt-PT" sz="1400"/>
            </a:lvl1pPr>
            <a:lvl2pPr marL="457200" indent="0">
              <a:buNone/>
              <a:defRPr lang="pt-PT" sz="1200"/>
            </a:lvl2pPr>
            <a:lvl3pPr marL="914400" indent="0">
              <a:buNone/>
              <a:defRPr lang="pt-PT" sz="1000"/>
            </a:lvl3pPr>
            <a:lvl4pPr marL="1371600" indent="0">
              <a:buNone/>
              <a:defRPr lang="pt-PT" sz="900"/>
            </a:lvl4pPr>
            <a:lvl5pPr marL="1828800" indent="0">
              <a:buNone/>
              <a:defRPr lang="pt-PT" sz="900"/>
            </a:lvl5pPr>
            <a:lvl6pPr marL="2286000" indent="0">
              <a:buNone/>
              <a:defRPr lang="pt-PT" sz="900"/>
            </a:lvl6pPr>
            <a:lvl7pPr marL="2743200" indent="0">
              <a:buNone/>
              <a:defRPr lang="pt-PT" sz="900"/>
            </a:lvl7pPr>
            <a:lvl8pPr marL="3200400" indent="0">
              <a:buNone/>
              <a:defRPr lang="pt-PT" sz="900"/>
            </a:lvl8pPr>
            <a:lvl9pPr marL="3657600" indent="0">
              <a:buNone/>
              <a:defRPr lang="pt-PT"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/>
              <a:pPr/>
              <a:t>9/6/2006</a:t>
            </a:fld>
            <a:endParaRPr lang="pt-PT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pt-PT"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pt-PT" sz="3200"/>
            </a:lvl1pPr>
            <a:lvl2pPr marL="457200" indent="0">
              <a:buNone/>
              <a:defRPr lang="pt-PT" sz="2800"/>
            </a:lvl2pPr>
            <a:lvl3pPr marL="914400" indent="0">
              <a:buNone/>
              <a:defRPr lang="pt-PT" sz="2400"/>
            </a:lvl3pPr>
            <a:lvl4pPr marL="1371600" indent="0">
              <a:buNone/>
              <a:defRPr lang="pt-PT" sz="2000"/>
            </a:lvl4pPr>
            <a:lvl5pPr marL="1828800" indent="0">
              <a:buNone/>
              <a:defRPr lang="pt-PT" sz="2000"/>
            </a:lvl5pPr>
            <a:lvl6pPr marL="2286000" indent="0">
              <a:buNone/>
              <a:defRPr lang="pt-PT" sz="2000"/>
            </a:lvl6pPr>
            <a:lvl7pPr marL="2743200" indent="0">
              <a:buNone/>
              <a:defRPr lang="pt-PT" sz="2000"/>
            </a:lvl7pPr>
            <a:lvl8pPr marL="3200400" indent="0">
              <a:buNone/>
              <a:defRPr lang="pt-PT" sz="2000"/>
            </a:lvl8pPr>
            <a:lvl9pPr marL="3657600" indent="0">
              <a:buNone/>
              <a:defRPr lang="pt-PT" sz="2000"/>
            </a:lvl9pPr>
          </a:lstStyle>
          <a:p>
            <a:r>
              <a:rPr lang="pt-PT" smtClean="0"/>
              <a:t>Clique no ícone para adicionar uma imagem</a:t>
            </a:r>
            <a:endParaRPr lang="pt-PT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pt-PT" sz="1400"/>
            </a:lvl1pPr>
            <a:lvl2pPr marL="457200" indent="0">
              <a:buNone/>
              <a:defRPr lang="pt-PT" sz="1200"/>
            </a:lvl2pPr>
            <a:lvl3pPr marL="914400" indent="0">
              <a:buNone/>
              <a:defRPr lang="pt-PT" sz="1000"/>
            </a:lvl3pPr>
            <a:lvl4pPr marL="1371600" indent="0">
              <a:buNone/>
              <a:defRPr lang="pt-PT" sz="900"/>
            </a:lvl4pPr>
            <a:lvl5pPr marL="1828800" indent="0">
              <a:buNone/>
              <a:defRPr lang="pt-PT" sz="900"/>
            </a:lvl5pPr>
            <a:lvl6pPr marL="2286000" indent="0">
              <a:buNone/>
              <a:defRPr lang="pt-PT" sz="900"/>
            </a:lvl6pPr>
            <a:lvl7pPr marL="2743200" indent="0">
              <a:buNone/>
              <a:defRPr lang="pt-PT" sz="900"/>
            </a:lvl7pPr>
            <a:lvl8pPr marL="3200400" indent="0">
              <a:buNone/>
              <a:defRPr lang="pt-PT" sz="900"/>
            </a:lvl8pPr>
            <a:lvl9pPr marL="3657600" indent="0">
              <a:buNone/>
              <a:defRPr lang="pt-PT"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/>
              <a:pPr/>
              <a:t>9/6/2006</a:t>
            </a:fld>
            <a:endParaRPr lang="pt-PT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pt-PT"/>
              <a:t>Clique para editar o estilo do título do modelo global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pt-PT"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pt-PT">
                <a:solidFill>
                  <a:schemeClr val="bg1"/>
                </a:solidFill>
              </a:rPr>
              <a:pPr/>
              <a:t>22-02-2012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pt-PT" sz="1200">
                <a:solidFill>
                  <a:schemeClr val="bg1"/>
                </a:solidFill>
              </a:defRPr>
            </a:lvl1pPr>
          </a:lstStyle>
          <a:p>
            <a:endParaRPr lang="pt-PT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pt-PT"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pt-PT">
                <a:solidFill>
                  <a:schemeClr val="bg1"/>
                </a:solidFill>
              </a:rPr>
              <a:pPr/>
              <a:t>‹nº›</a:t>
            </a:fld>
            <a:endParaRPr lang="pt-PT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lang="pt-PT"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lang="pt-PT"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pt-PT"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pt-PT"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pt-PT"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pt-PT"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pt-P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pt-P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pt-P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pt-P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pt-PT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PT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PT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PT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PT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PT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PT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PT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PT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 </a:t>
            </a:r>
            <a:r>
              <a:rPr lang="pt-PT" dirty="0" smtClean="0"/>
              <a:t>RECONQUISTA CRISTÃ</a:t>
            </a:r>
            <a:endParaRPr lang="pt-PT" dirty="0"/>
          </a:p>
        </p:txBody>
      </p:sp>
      <p:pic>
        <p:nvPicPr>
          <p:cNvPr id="5" name="Picture 7" descr="I008675N.jpg"/>
          <p:cNvPicPr>
            <a:picLocks noChangeAspect="1"/>
          </p:cNvPicPr>
          <p:nvPr/>
        </p:nvPicPr>
        <p:blipFill>
          <a:blip r:embed="rId3" cstate="print"/>
          <a:srcRect t="56474" r="6682"/>
          <a:stretch>
            <a:fillRect/>
          </a:stretch>
        </p:blipFill>
        <p:spPr bwMode="auto">
          <a:xfrm>
            <a:off x="2411760" y="4077072"/>
            <a:ext cx="43926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A invasão </a:t>
            </a:r>
            <a:r>
              <a:rPr lang="pt-PT" dirty="0" smtClean="0"/>
              <a:t>muçulmana</a:t>
            </a:r>
            <a:endParaRPr lang="pt-P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1600" dirty="0" smtClean="0"/>
              <a:t>Em 711 os muçulmanos invadiram a Península </a:t>
            </a:r>
            <a:r>
              <a:rPr lang="pt-PT" sz="1600" dirty="0" smtClean="0"/>
              <a:t>Ibérica. </a:t>
            </a:r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Pretendiam:</a:t>
            </a:r>
          </a:p>
          <a:p>
            <a:pPr algn="just"/>
            <a:r>
              <a:rPr lang="pt-PT" sz="1600" dirty="0" smtClean="0"/>
              <a:t> </a:t>
            </a:r>
            <a:r>
              <a:rPr lang="pt-PT" sz="1600" dirty="0" smtClean="0"/>
              <a:t>E</a:t>
            </a:r>
            <a:r>
              <a:rPr lang="pt-PT" sz="1600" dirty="0" smtClean="0"/>
              <a:t>spalhar a sua religião;</a:t>
            </a:r>
          </a:p>
          <a:p>
            <a:pPr algn="just"/>
            <a:r>
              <a:rPr lang="pt-PT" sz="1600" dirty="0" smtClean="0"/>
              <a:t>Explorar as riquezas das terras conquistadas;</a:t>
            </a:r>
          </a:p>
          <a:p>
            <a:pPr algn="just"/>
            <a:r>
              <a:rPr lang="pt-PT" sz="1600" dirty="0" smtClean="0"/>
              <a:t>Construir um império.</a:t>
            </a:r>
          </a:p>
          <a:p>
            <a:pPr algn="just"/>
            <a:endParaRPr lang="pt-PT" sz="1600" dirty="0" smtClean="0"/>
          </a:p>
          <a:p>
            <a:pPr algn="just"/>
            <a:endParaRPr lang="pt-PT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996952"/>
            <a:ext cx="2667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Início da reconquista cristã</a:t>
            </a:r>
            <a:endParaRPr lang="pt-P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1600" dirty="0" smtClean="0"/>
              <a:t>O</a:t>
            </a:r>
            <a:r>
              <a:rPr lang="pt-PT" sz="1600" dirty="0" smtClean="0"/>
              <a:t>s </a:t>
            </a:r>
            <a:r>
              <a:rPr lang="pt-PT" sz="1600" dirty="0" smtClean="0"/>
              <a:t>cristãos a </a:t>
            </a:r>
            <a:r>
              <a:rPr lang="pt-PT" sz="1600" dirty="0" smtClean="0"/>
              <a:t>refugiarem-se </a:t>
            </a:r>
            <a:r>
              <a:rPr lang="pt-PT" sz="1600" dirty="0" smtClean="0"/>
              <a:t>nas Astúrias.</a:t>
            </a:r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Esta região por ser muito montanhosa era de difícil acesso.</a:t>
            </a:r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Foi a partir das Astúrias que se iniciou a Reconquista Cristã . Em 718, Pelágio torna-se rei das Astúrias e inicia uma guerra que durará até 1492.</a:t>
            </a:r>
          </a:p>
          <a:p>
            <a:pPr algn="just"/>
            <a:endParaRPr lang="pt-PT" sz="1600" dirty="0"/>
          </a:p>
        </p:txBody>
      </p:sp>
      <p:pic>
        <p:nvPicPr>
          <p:cNvPr id="5" name="Marcador de Posição de Conteúdo 4" descr="Don_Pelay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45758" y="1964531"/>
            <a:ext cx="2609242" cy="3120653"/>
          </a:xfr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210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Reinos cristãos na Península Ibérica</a:t>
            </a:r>
            <a:endParaRPr lang="pt-PT" sz="3200" dirty="0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1600" dirty="0" smtClean="0"/>
              <a:t>O avanço dos cristãos para sul levou à criação de vários reinos cristãos na Península Ibérica.</a:t>
            </a:r>
          </a:p>
          <a:p>
            <a:pPr algn="just"/>
            <a:endParaRPr lang="pt-PT" sz="1600" dirty="0" smtClean="0"/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Os cruzados, cavaleiros cristãos vindos do norte e centro da Europa, foram importantes aliados, dos reis cristãos, na guerra contra os muçulmanos.</a:t>
            </a:r>
            <a:endParaRPr lang="pt-PT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873247" cy="25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77072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Doação do Condado Portucalense</a:t>
            </a:r>
            <a:endParaRPr lang="pt-P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 algn="just"/>
            <a:r>
              <a:rPr lang="pt-PT" sz="1600" dirty="0" smtClean="0"/>
              <a:t>Entre os cruzados que vieram para a P.I. estavam dois cavaleiros nobres a quem o rei de Leão (Afonso VI) deu a mão das filhas em casamento.</a:t>
            </a:r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D. Raimundo casou com Dª Urraca, filha legítima do rei e recebeu o Condado da Galiza.</a:t>
            </a:r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D. Henrique casou com Dª Teresa, filha ilegítima, e recebeu o Condado Portucalense.</a:t>
            </a:r>
            <a:endParaRPr lang="pt-PT" sz="1600" dirty="0"/>
          </a:p>
        </p:txBody>
      </p:sp>
      <p:pic>
        <p:nvPicPr>
          <p:cNvPr id="5" name="Picture 13" descr="Alfonso_V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1772816"/>
            <a:ext cx="2255520" cy="3243072"/>
          </a:xfrm>
          <a:noFill/>
        </p:spPr>
      </p:pic>
      <p:sp>
        <p:nvSpPr>
          <p:cNvPr id="6" name="CaixaDeTexto 5"/>
          <p:cNvSpPr txBox="1"/>
          <p:nvPr/>
        </p:nvSpPr>
        <p:spPr>
          <a:xfrm>
            <a:off x="6156176" y="50851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D. Afonso VI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Juramento de Vassalagem</a:t>
            </a:r>
            <a:endParaRPr lang="pt-P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algn="just"/>
            <a:r>
              <a:rPr lang="pt-PT" sz="1600" dirty="0" smtClean="0"/>
              <a:t>O Conde D. Henrique prestou vassalagem a Afonso VI o que o obrigava a:</a:t>
            </a:r>
          </a:p>
          <a:p>
            <a:pPr algn="just"/>
            <a:endParaRPr lang="pt-PT" sz="1600" dirty="0" smtClean="0"/>
          </a:p>
          <a:p>
            <a:r>
              <a:rPr lang="pt-PT" sz="1600" dirty="0" smtClean="0"/>
              <a:t>Ir às cortes de Afonso VI:</a:t>
            </a:r>
          </a:p>
          <a:p>
            <a:r>
              <a:rPr lang="pt-PT" sz="1600" dirty="0" smtClean="0"/>
              <a:t>Prestar auxílio militar;</a:t>
            </a:r>
          </a:p>
          <a:p>
            <a:r>
              <a:rPr lang="pt-PT" sz="1600" dirty="0" smtClean="0"/>
              <a:t>Obedecer ao rei.</a:t>
            </a:r>
          </a:p>
          <a:p>
            <a:endParaRPr lang="pt-PT" sz="1600" dirty="0" smtClean="0"/>
          </a:p>
          <a:p>
            <a:endParaRPr lang="pt-PT" sz="1600" dirty="0"/>
          </a:p>
        </p:txBody>
      </p:sp>
      <p:pic>
        <p:nvPicPr>
          <p:cNvPr id="5" name="Picture 5" descr="pd3v0900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484784"/>
            <a:ext cx="18573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0083056_ID02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365104"/>
            <a:ext cx="16383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75656" y="3501008"/>
            <a:ext cx="3960813" cy="1655763"/>
          </a:xfrm>
          <a:prstGeom prst="wedgeEllipseCallout">
            <a:avLst>
              <a:gd name="adj1" fmla="val 48150"/>
              <a:gd name="adj2" fmla="val 44108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t-PT" sz="1200" dirty="0"/>
              <a:t>Quando D. Henrique morreu, em 1112, seu filho, Afonso Henriques tinha apenas quatro anos. </a:t>
            </a:r>
          </a:p>
          <a:p>
            <a:pPr algn="ctr">
              <a:defRPr/>
            </a:pPr>
            <a:r>
              <a:rPr lang="pt-PT" sz="1200" dirty="0"/>
              <a:t>O Condado Portucalense passou a ser governado por sua mãe, D. Teresa.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D. Afonso Henriques</a:t>
            </a:r>
            <a:endParaRPr lang="pt-P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pPr algn="just"/>
            <a:r>
              <a:rPr lang="pt-PT" sz="1600" dirty="0" smtClean="0"/>
              <a:t>D. Afonso Henriques pretendia que a mãe lhe entregasse o governo do Condado. Como D. Teresa se recusava a entregar-lhe o governo D. Afonso Henriques lutou contra a mãe (Batalha de S. </a:t>
            </a:r>
            <a:r>
              <a:rPr lang="pt-PT" sz="1600" dirty="0" smtClean="0"/>
              <a:t>M</a:t>
            </a:r>
            <a:r>
              <a:rPr lang="pt-PT" sz="1600" dirty="0" smtClean="0"/>
              <a:t>amede – 1128).</a:t>
            </a:r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Lutou contra o primo (Afonso VII)  não querendo prestar-lhe vassalagem.</a:t>
            </a:r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Lutou também contra os mouros conseguindo importantes vitórias.</a:t>
            </a:r>
            <a:endParaRPr lang="pt-PT" sz="1600" dirty="0"/>
          </a:p>
        </p:txBody>
      </p:sp>
      <p:pic>
        <p:nvPicPr>
          <p:cNvPr id="5" name="Picture 6" descr="20083056_ID048.jpg"/>
          <p:cNvPicPr>
            <a:picLocks noChangeAspect="1"/>
          </p:cNvPicPr>
          <p:nvPr/>
        </p:nvPicPr>
        <p:blipFill>
          <a:blip r:embed="rId3" cstate="print"/>
          <a:srcRect l="945" r="471"/>
          <a:stretch>
            <a:fillRect/>
          </a:stretch>
        </p:blipFill>
        <p:spPr bwMode="auto">
          <a:xfrm>
            <a:off x="4427984" y="1484784"/>
            <a:ext cx="4508053" cy="46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Bula </a:t>
            </a:r>
            <a:r>
              <a:rPr lang="pt-PT" dirty="0" err="1" smtClean="0"/>
              <a:t>manifestis</a:t>
            </a:r>
            <a:r>
              <a:rPr lang="pt-PT" dirty="0" smtClean="0"/>
              <a:t> </a:t>
            </a:r>
            <a:r>
              <a:rPr lang="pt-PT" dirty="0" err="1" smtClean="0"/>
              <a:t>Probatum</a:t>
            </a:r>
            <a:endParaRPr lang="pt-P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O Papa tinha, nesta época, uma grande autoridade sobre todos os reis cristãos</a:t>
            </a:r>
          </a:p>
          <a:p>
            <a:pPr algn="just"/>
            <a:endParaRPr lang="pt-PT" sz="1600" dirty="0" smtClean="0">
              <a:solidFill>
                <a:schemeClr val="tx1"/>
              </a:solidFill>
            </a:endParaRP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D. Afonso Henriques fez várias tentativas para que o Papa reconhecesse a independência de Portugal</a:t>
            </a:r>
          </a:p>
          <a:p>
            <a:pPr algn="just"/>
            <a:endParaRPr lang="pt-PT" sz="1600" dirty="0" smtClean="0">
              <a:solidFill>
                <a:schemeClr val="tx1"/>
              </a:solidFill>
            </a:endParaRP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O Papa só reconheceu D. Afonso Henriques como rei de Portugal em 1179.</a:t>
            </a:r>
            <a:endParaRPr lang="pt-PT" dirty="0"/>
          </a:p>
        </p:txBody>
      </p:sp>
      <p:pic>
        <p:nvPicPr>
          <p:cNvPr id="5" name="Picture 8" descr="windowslivewriterquandooreinoportugusobteveaindependncia-fbfeimage01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4894831" y="1600200"/>
            <a:ext cx="3545338" cy="45259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6" name="Picture 6" descr="150px-B-Alexander_III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004048" y="3933056"/>
            <a:ext cx="1800225" cy="2057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Conquistas de D. Afonso Henriques</a:t>
            </a:r>
            <a:endParaRPr lang="pt-P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t-PT" sz="1600" dirty="0" smtClean="0"/>
              <a:t>A preocupação de D. Afonso Henriques em alargar o território do Reino de Portugal obrigou-o a passar a maior parte da sua vida em guerra com os Muçulmanos.</a:t>
            </a:r>
          </a:p>
          <a:p>
            <a:pPr algn="just">
              <a:defRPr/>
            </a:pPr>
            <a:endParaRPr lang="pt-PT" sz="1600" dirty="0" smtClean="0"/>
          </a:p>
          <a:p>
            <a:pPr algn="just">
              <a:defRPr/>
            </a:pPr>
            <a:r>
              <a:rPr lang="pt-PT" sz="1600" dirty="0" smtClean="0"/>
              <a:t>Quando morreu, em 1185, apesar de ter perdido algumas das praças conquistadas devido aos reforços que os Muçulmanos receberam, o território do reino tinha duplicado de tamanho.</a:t>
            </a:r>
            <a:endParaRPr lang="pt-PT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869" y="1600200"/>
            <a:ext cx="30552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EdCountryRp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81E7223-4BD6-4D68-BBC5-F2AD093AF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EdCountryRpt</Template>
  <TotalTime>0</TotalTime>
  <Words>524</Words>
  <Application>Microsoft Office PowerPoint</Application>
  <PresentationFormat>Apresentação no Ecrã (4:3)</PresentationFormat>
  <Paragraphs>64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EdCountryRpt</vt:lpstr>
      <vt:lpstr>A RECONQUISTA CRISTÃ</vt:lpstr>
      <vt:lpstr>A invasão muçulmana</vt:lpstr>
      <vt:lpstr>Início da reconquista cristã</vt:lpstr>
      <vt:lpstr>Reinos cristãos na Península Ibérica</vt:lpstr>
      <vt:lpstr>Doação do Condado Portucalense</vt:lpstr>
      <vt:lpstr>Juramento de Vassalagem</vt:lpstr>
      <vt:lpstr>D. Afonso Henriques</vt:lpstr>
      <vt:lpstr>Bula manifestis Probatum</vt:lpstr>
      <vt:lpstr>Conquistas de D. Afonso Henriques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2012-02-16T19:20:18Z</dcterms:created>
  <dcterms:modified xsi:type="dcterms:W3CDTF">2012-02-22T18:09:18Z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TC101659609990</vt:lpwstr>
  </property>
</Properties>
</file>